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7"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0" d="100"/>
          <a:sy n="150" d="100"/>
        </p:scale>
        <p:origin x="1944" y="1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A11CD2-5660-4AD6-95DE-BFD6680292B1}" type="datetimeFigureOut">
              <a:rPr lang="en-US" smtClean="0"/>
              <a:t>3/12/2026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CC25DF-8770-481A-AB06-B1C0AAE142A8}" type="slidenum">
              <a:rPr lang="en-US" smtClean="0"/>
              <a:t>‹#›</a:t>
            </a:fld>
            <a:endParaRPr lang="en-US"/>
          </a:p>
        </p:txBody>
      </p:sp>
    </p:spTree>
    <p:extLst>
      <p:ext uri="{BB962C8B-B14F-4D97-AF65-F5344CB8AC3E}">
        <p14:creationId xmlns:p14="http://schemas.microsoft.com/office/powerpoint/2010/main" val="2303276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3739CF-C9C4-45B2-BF05-FD35986B12BA}" type="slidenum">
              <a:rPr lang="en-US">
                <a:solidFill>
                  <a:prstClr val="black"/>
                </a:solidFill>
              </a:rPr>
              <a:pPr/>
              <a:t>1</a:t>
            </a:fld>
            <a:endParaRPr lang="en-US">
              <a:solidFill>
                <a:prstClr val="black"/>
              </a:solidFill>
            </a:endParaRPr>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p:txBody>
          <a:bodyPr/>
          <a:lstStyle/>
          <a:p>
            <a:pPr>
              <a:spcBef>
                <a:spcPct val="50000"/>
              </a:spcBef>
            </a:pPr>
            <a:endParaRPr lang="nl-NL">
              <a:latin typeface="Tahoma"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0C8A296-8F83-4202-87FD-B5FFC6BF8ED6}" type="datetimeFigureOut">
              <a:rPr lang="en-US" smtClean="0"/>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827304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C8A296-8F83-4202-87FD-B5FFC6BF8ED6}" type="datetimeFigureOut">
              <a:rPr lang="en-US" smtClean="0"/>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2022073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C8A296-8F83-4202-87FD-B5FFC6BF8ED6}" type="datetimeFigureOut">
              <a:rPr lang="en-US" smtClean="0"/>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808164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C8A296-8F83-4202-87FD-B5FFC6BF8ED6}" type="datetimeFigureOut">
              <a:rPr lang="en-US" smtClean="0"/>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703586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C8A296-8F83-4202-87FD-B5FFC6BF8ED6}" type="datetimeFigureOut">
              <a:rPr lang="en-US" smtClean="0"/>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2342986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C8A296-8F83-4202-87FD-B5FFC6BF8ED6}" type="datetimeFigureOut">
              <a:rPr lang="en-US" smtClean="0"/>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407835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C8A296-8F83-4202-87FD-B5FFC6BF8ED6}" type="datetimeFigureOut">
              <a:rPr lang="en-US" smtClean="0"/>
              <a:t>3/12/2026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2321150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C8A296-8F83-4202-87FD-B5FFC6BF8ED6}" type="datetimeFigureOut">
              <a:rPr lang="en-US" smtClean="0"/>
              <a:t>3/12/2026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111371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C8A296-8F83-4202-87FD-B5FFC6BF8ED6}" type="datetimeFigureOut">
              <a:rPr lang="en-US" smtClean="0"/>
              <a:t>3/12/2026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3470729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C8A296-8F83-4202-87FD-B5FFC6BF8ED6}" type="datetimeFigureOut">
              <a:rPr lang="en-US" smtClean="0"/>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3284692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C8A296-8F83-4202-87FD-B5FFC6BF8ED6}" type="datetimeFigureOut">
              <a:rPr lang="en-US" smtClean="0"/>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DDEE8F-9B64-44E9-B443-8E8C995E77B8}" type="slidenum">
              <a:rPr lang="en-US" smtClean="0"/>
              <a:t>‹#›</a:t>
            </a:fld>
            <a:endParaRPr lang="en-US"/>
          </a:p>
        </p:txBody>
      </p:sp>
    </p:spTree>
    <p:extLst>
      <p:ext uri="{BB962C8B-B14F-4D97-AF65-F5344CB8AC3E}">
        <p14:creationId xmlns:p14="http://schemas.microsoft.com/office/powerpoint/2010/main" val="831694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C8A296-8F83-4202-87FD-B5FFC6BF8ED6}" type="datetimeFigureOut">
              <a:rPr lang="en-US" smtClean="0"/>
              <a:t>3/12/2026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DDEE8F-9B64-44E9-B443-8E8C995E77B8}" type="slidenum">
              <a:rPr lang="en-US" smtClean="0"/>
              <a:t>‹#›</a:t>
            </a:fld>
            <a:endParaRPr lang="en-US"/>
          </a:p>
        </p:txBody>
      </p:sp>
    </p:spTree>
    <p:extLst>
      <p:ext uri="{BB962C8B-B14F-4D97-AF65-F5344CB8AC3E}">
        <p14:creationId xmlns:p14="http://schemas.microsoft.com/office/powerpoint/2010/main" val="425851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11999" y="6394947"/>
            <a:ext cx="1682749" cy="3292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770" name="Text Box 2"/>
          <p:cNvSpPr txBox="1">
            <a:spLocks noChangeArrowheads="1"/>
          </p:cNvSpPr>
          <p:nvPr/>
        </p:nvSpPr>
        <p:spPr bwMode="auto">
          <a:xfrm>
            <a:off x="0" y="824814"/>
            <a:ext cx="9016999" cy="978380"/>
          </a:xfrm>
          <a:prstGeom prst="rect">
            <a:avLst/>
          </a:prstGeom>
          <a:noFill/>
          <a:ln w="9525">
            <a:noFill/>
            <a:miter lim="800000"/>
            <a:headEnd/>
            <a:tailEnd/>
          </a:ln>
          <a:effectLst/>
        </p:spPr>
        <p:txBody>
          <a:bodyPr/>
          <a:lstStyle/>
          <a:p>
            <a:pPr fontAlgn="base">
              <a:lnSpc>
                <a:spcPct val="90000"/>
              </a:lnSpc>
              <a:spcBef>
                <a:spcPct val="20000"/>
              </a:spcBef>
              <a:spcAft>
                <a:spcPct val="0"/>
              </a:spcAft>
            </a:pPr>
            <a:r>
              <a:rPr lang="en-US" sz="1100" dirty="0"/>
              <a:t>Upon reviewing safety practices for personnel working over water, it was determined that no formal preventive maintenance plan existed for the periodic inflation testing of life vests, aside from routine visual inspections. To close this gap, we consulted with other offshore Shell platforms and vessels to benchmark their processes and obtained an established maintenance protocol. Based on this guidance, we will implement a structured inspection and inflation‑testing program on a three‑month cycle to ensure all life vests remain fully functional, reliable, and compliant with applicable safety standards. Approximately 5 out of 15 TYPE 5 life preservers failed to meet the manufacturer requirement for the inflatable test. They were removed from service. </a:t>
            </a:r>
          </a:p>
          <a:p>
            <a:pPr fontAlgn="base">
              <a:lnSpc>
                <a:spcPct val="90000"/>
              </a:lnSpc>
              <a:spcBef>
                <a:spcPct val="20000"/>
              </a:spcBef>
              <a:spcAft>
                <a:spcPct val="0"/>
              </a:spcAft>
            </a:pPr>
            <a:endParaRPr lang="en-US" sz="1100" dirty="0">
              <a:solidFill>
                <a:srgbClr val="595959"/>
              </a:solidFill>
              <a:latin typeface="Arial" panose="020B0604020202020204" pitchFamily="34" charset="0"/>
              <a:cs typeface="Arial" panose="020B0604020202020204" pitchFamily="34" charset="0"/>
            </a:endParaRPr>
          </a:p>
        </p:txBody>
      </p:sp>
      <p:sp>
        <p:nvSpPr>
          <p:cNvPr id="160771" name="Text Box 3"/>
          <p:cNvSpPr txBox="1">
            <a:spLocks noChangeArrowheads="1"/>
          </p:cNvSpPr>
          <p:nvPr/>
        </p:nvSpPr>
        <p:spPr bwMode="auto">
          <a:xfrm>
            <a:off x="4533899" y="1715738"/>
            <a:ext cx="4585832" cy="4735859"/>
          </a:xfrm>
          <a:prstGeom prst="rect">
            <a:avLst/>
          </a:prstGeom>
          <a:solidFill>
            <a:srgbClr val="CCFFFF"/>
          </a:solidFill>
          <a:ln w="19050">
            <a:solidFill>
              <a:schemeClr val="accent2"/>
            </a:solidFill>
            <a:miter lim="800000"/>
            <a:headEnd/>
            <a:tailEnd/>
          </a:ln>
          <a:effectLst/>
        </p:spPr>
        <p:txBody>
          <a:bodyPr/>
          <a:lstStyle/>
          <a:p>
            <a:pPr marL="190500" indent="-190500" fontAlgn="base">
              <a:spcBef>
                <a:spcPct val="0"/>
              </a:spcBef>
              <a:spcAft>
                <a:spcPct val="0"/>
              </a:spcAft>
            </a:pPr>
            <a:r>
              <a:rPr lang="en-GB" sz="1400" b="1" u="sng" dirty="0">
                <a:solidFill>
                  <a:srgbClr val="595959"/>
                </a:solidFill>
                <a:latin typeface="Arial" panose="020B0604020202020204" pitchFamily="34" charset="0"/>
                <a:cs typeface="Arial" panose="020B0604020202020204" pitchFamily="34" charset="0"/>
              </a:rPr>
              <a:t>Preliminary Learning Points</a:t>
            </a:r>
          </a:p>
          <a:p>
            <a:pPr fontAlgn="base">
              <a:spcAft>
                <a:spcPts val="60"/>
              </a:spcAft>
            </a:pPr>
            <a:r>
              <a:rPr lang="en-US" sz="1400" dirty="0">
                <a:solidFill>
                  <a:srgbClr val="595959"/>
                </a:solidFill>
                <a:latin typeface="Arial" pitchFamily="34" charset="0"/>
                <a:cs typeface="Arial" pitchFamily="34" charset="0"/>
              </a:rPr>
              <a:t>&gt; Life jacket visual inspections were being preformed prior to over-water work activity but not testing the integrity of the </a:t>
            </a:r>
            <a:r>
              <a:rPr lang="en-US" sz="1400">
                <a:solidFill>
                  <a:srgbClr val="595959"/>
                </a:solidFill>
                <a:latin typeface="Arial" pitchFamily="34" charset="0"/>
                <a:cs typeface="Arial" pitchFamily="34" charset="0"/>
              </a:rPr>
              <a:t>inflatable portion according </a:t>
            </a:r>
            <a:r>
              <a:rPr lang="en-US" sz="1400" dirty="0">
                <a:solidFill>
                  <a:srgbClr val="595959"/>
                </a:solidFill>
                <a:latin typeface="Arial" pitchFamily="34" charset="0"/>
                <a:cs typeface="Arial" pitchFamily="34" charset="0"/>
              </a:rPr>
              <a:t>to manufacturers specifications.</a:t>
            </a:r>
          </a:p>
          <a:p>
            <a:pPr fontAlgn="base">
              <a:spcAft>
                <a:spcPts val="60"/>
              </a:spcAft>
            </a:pPr>
            <a:r>
              <a:rPr lang="en-US" sz="1400" dirty="0">
                <a:solidFill>
                  <a:srgbClr val="595959"/>
                </a:solidFill>
                <a:latin typeface="Arial" pitchFamily="34" charset="0"/>
                <a:cs typeface="Arial" pitchFamily="34" charset="0"/>
              </a:rPr>
              <a:t>&gt; Gaps were identified with current inspection and maintenance plan for all TYPE 5 Inflatable Life preservers.</a:t>
            </a:r>
          </a:p>
          <a:p>
            <a:pPr fontAlgn="base">
              <a:spcAft>
                <a:spcPts val="60"/>
              </a:spcAft>
            </a:pPr>
            <a:r>
              <a:rPr lang="en-US" sz="1400" dirty="0">
                <a:solidFill>
                  <a:srgbClr val="595959"/>
                </a:solidFill>
                <a:latin typeface="Arial" pitchFamily="34" charset="0"/>
                <a:cs typeface="Arial" pitchFamily="34" charset="0"/>
              </a:rPr>
              <a:t> </a:t>
            </a:r>
            <a:r>
              <a:rPr lang="en-US" sz="1400" b="1" u="sng" dirty="0">
                <a:solidFill>
                  <a:srgbClr val="595959"/>
                </a:solidFill>
                <a:latin typeface="Arial" pitchFamily="34" charset="0"/>
                <a:cs typeface="Arial" pitchFamily="34" charset="0"/>
              </a:rPr>
              <a:t>Discussion</a:t>
            </a:r>
          </a:p>
          <a:p>
            <a:pPr fontAlgn="base">
              <a:spcAft>
                <a:spcPts val="60"/>
              </a:spcAft>
            </a:pPr>
            <a:r>
              <a:rPr lang="en-US" sz="1400" dirty="0">
                <a:solidFill>
                  <a:srgbClr val="595959"/>
                </a:solidFill>
                <a:latin typeface="Arial" pitchFamily="34" charset="0"/>
                <a:cs typeface="Arial" pitchFamily="34" charset="0"/>
              </a:rPr>
              <a:t>&gt; Are inflatable TYPE 5 life preservers being tested at your location according to manufacturers requirements and intervals?</a:t>
            </a:r>
          </a:p>
          <a:p>
            <a:pPr marL="190500" indent="-190500" fontAlgn="base">
              <a:spcBef>
                <a:spcPct val="0"/>
              </a:spcBef>
              <a:spcAft>
                <a:spcPct val="0"/>
              </a:spcAft>
            </a:pPr>
            <a:r>
              <a:rPr lang="en-US" sz="1400" b="1" u="sng" dirty="0">
                <a:solidFill>
                  <a:srgbClr val="595959"/>
                </a:solidFill>
                <a:latin typeface="Arial" pitchFamily="34" charset="0"/>
                <a:cs typeface="Arial" pitchFamily="34" charset="0"/>
              </a:rPr>
              <a:t>Recommendations</a:t>
            </a:r>
          </a:p>
          <a:p>
            <a:pPr marL="190500" indent="-190500" fontAlgn="base">
              <a:spcBef>
                <a:spcPct val="0"/>
              </a:spcBef>
              <a:spcAft>
                <a:spcPct val="0"/>
              </a:spcAft>
            </a:pPr>
            <a:r>
              <a:rPr lang="en-US" sz="1200" dirty="0">
                <a:solidFill>
                  <a:srgbClr val="595959"/>
                </a:solidFill>
                <a:latin typeface="Arial" pitchFamily="34" charset="0"/>
                <a:cs typeface="Arial" pitchFamily="34" charset="0"/>
              </a:rPr>
              <a:t>&gt; </a:t>
            </a:r>
            <a:r>
              <a:rPr lang="en-US" sz="1400" dirty="0">
                <a:solidFill>
                  <a:srgbClr val="595959"/>
                </a:solidFill>
                <a:latin typeface="Arial" pitchFamily="34" charset="0"/>
                <a:cs typeface="Arial" pitchFamily="34" charset="0"/>
              </a:rPr>
              <a:t>Implement Quarterly PM to meet manufacturers recommended inflation testing requirement</a:t>
            </a:r>
          </a:p>
          <a:p>
            <a:pPr marL="190500" indent="-190500" fontAlgn="base">
              <a:spcBef>
                <a:spcPct val="0"/>
              </a:spcBef>
              <a:spcAft>
                <a:spcPct val="0"/>
              </a:spcAft>
            </a:pPr>
            <a:r>
              <a:rPr lang="en-US" sz="1400" dirty="0">
                <a:solidFill>
                  <a:srgbClr val="595959"/>
                </a:solidFill>
                <a:latin typeface="Arial" pitchFamily="34" charset="0"/>
                <a:cs typeface="Arial" pitchFamily="34" charset="0"/>
              </a:rPr>
              <a:t>&gt; Replacement on a minimum 5-year interval or when inspection criteria is not met.</a:t>
            </a:r>
          </a:p>
          <a:p>
            <a:pPr marL="190500" indent="-190500" fontAlgn="base">
              <a:spcBef>
                <a:spcPct val="0"/>
              </a:spcBef>
              <a:spcAft>
                <a:spcPct val="0"/>
              </a:spcAft>
            </a:pPr>
            <a:endParaRPr lang="en-US" sz="1400" dirty="0">
              <a:solidFill>
                <a:srgbClr val="595959"/>
              </a:solidFill>
              <a:latin typeface="Arial" pitchFamily="34" charset="0"/>
              <a:cs typeface="Arial" pitchFamily="34" charset="0"/>
            </a:endParaRPr>
          </a:p>
        </p:txBody>
      </p:sp>
      <p:sp>
        <p:nvSpPr>
          <p:cNvPr id="160774" name="Rectangle 6"/>
          <p:cNvSpPr>
            <a:spLocks noChangeArrowheads="1"/>
          </p:cNvSpPr>
          <p:nvPr/>
        </p:nvSpPr>
        <p:spPr bwMode="auto">
          <a:xfrm>
            <a:off x="3657600" y="2590800"/>
            <a:ext cx="9144000" cy="0"/>
          </a:xfrm>
          <a:prstGeom prst="rect">
            <a:avLst/>
          </a:prstGeom>
          <a:noFill/>
          <a:ln w="9525">
            <a:noFill/>
            <a:miter lim="800000"/>
            <a:headEnd/>
            <a:tailEnd/>
          </a:ln>
          <a:effectLst/>
        </p:spPr>
        <p:txBody>
          <a:bodyPr>
            <a:spAutoFit/>
          </a:bodyPr>
          <a:lstStyle/>
          <a:p>
            <a:pPr fontAlgn="base">
              <a:spcBef>
                <a:spcPct val="0"/>
              </a:spcBef>
              <a:spcAft>
                <a:spcPct val="0"/>
              </a:spcAft>
            </a:pPr>
            <a:endParaRPr lang="en-US" sz="2400">
              <a:solidFill>
                <a:srgbClr val="595959"/>
              </a:solidFill>
              <a:cs typeface="Times New Roman" charset="0"/>
            </a:endParaRPr>
          </a:p>
        </p:txBody>
      </p:sp>
      <p:sp>
        <p:nvSpPr>
          <p:cNvPr id="160779" name="Line 11"/>
          <p:cNvSpPr>
            <a:spLocks noChangeShapeType="1"/>
          </p:cNvSpPr>
          <p:nvPr/>
        </p:nvSpPr>
        <p:spPr bwMode="auto">
          <a:xfrm>
            <a:off x="0" y="1715740"/>
            <a:ext cx="9119731" cy="16316"/>
          </a:xfrm>
          <a:prstGeom prst="line">
            <a:avLst/>
          </a:prstGeom>
          <a:noFill/>
          <a:ln w="38100">
            <a:solidFill>
              <a:schemeClr val="accent2"/>
            </a:solidFill>
            <a:round/>
            <a:headEnd/>
            <a:tailEnd/>
          </a:ln>
          <a:effectLst/>
        </p:spPr>
        <p:txBody>
          <a:bodyPr wrap="none" anchor="ctr"/>
          <a:lstStyle/>
          <a:p>
            <a:pPr fontAlgn="base">
              <a:spcBef>
                <a:spcPct val="0"/>
              </a:spcBef>
              <a:spcAft>
                <a:spcPct val="0"/>
              </a:spcAft>
            </a:pPr>
            <a:endParaRPr lang="en-US" sz="2400">
              <a:solidFill>
                <a:srgbClr val="595959"/>
              </a:solidFill>
              <a:cs typeface="Times New Roman" charset="0"/>
            </a:endParaRPr>
          </a:p>
        </p:txBody>
      </p:sp>
      <p:sp>
        <p:nvSpPr>
          <p:cNvPr id="160781" name="Text Box 13"/>
          <p:cNvSpPr txBox="1">
            <a:spLocks noChangeArrowheads="1"/>
          </p:cNvSpPr>
          <p:nvPr/>
        </p:nvSpPr>
        <p:spPr bwMode="auto">
          <a:xfrm>
            <a:off x="0" y="566738"/>
            <a:ext cx="9067800" cy="276999"/>
          </a:xfrm>
          <a:prstGeom prst="rect">
            <a:avLst/>
          </a:prstGeom>
          <a:noFill/>
          <a:ln w="9525">
            <a:noFill/>
            <a:miter lim="800000"/>
            <a:headEnd/>
            <a:tailEnd/>
          </a:ln>
          <a:effectLst/>
        </p:spPr>
        <p:txBody>
          <a:bodyPr>
            <a:spAutoFit/>
          </a:bodyPr>
          <a:lstStyle/>
          <a:p>
            <a:pPr fontAlgn="base">
              <a:spcBef>
                <a:spcPct val="50000"/>
              </a:spcBef>
              <a:spcAft>
                <a:spcPct val="0"/>
              </a:spcAft>
            </a:pPr>
            <a:r>
              <a:rPr lang="en-GB" sz="1200" b="1" dirty="0">
                <a:solidFill>
                  <a:srgbClr val="D42E12"/>
                </a:solidFill>
                <a:latin typeface="Arial" charset="0"/>
                <a:cs typeface="Times New Roman" charset="0"/>
              </a:rPr>
              <a:t>	</a:t>
            </a:r>
            <a:r>
              <a:rPr lang="en-GB" sz="1200" b="1" dirty="0" err="1">
                <a:solidFill>
                  <a:srgbClr val="D42E12"/>
                </a:solidFill>
                <a:latin typeface="Arial" charset="0"/>
                <a:cs typeface="Times New Roman" charset="0"/>
              </a:rPr>
              <a:t>Sphera</a:t>
            </a:r>
            <a:r>
              <a:rPr lang="en-GB" sz="1200" b="1" dirty="0">
                <a:solidFill>
                  <a:srgbClr val="D42E12"/>
                </a:solidFill>
                <a:latin typeface="Arial" charset="0"/>
                <a:cs typeface="Times New Roman" charset="0"/>
              </a:rPr>
              <a:t> No:</a:t>
            </a:r>
            <a:r>
              <a:rPr lang="en-GB" sz="1200" dirty="0">
                <a:solidFill>
                  <a:srgbClr val="D42E12"/>
                </a:solidFill>
                <a:latin typeface="Arial" charset="0"/>
                <a:cs typeface="Times New Roman" charset="0"/>
              </a:rPr>
              <a:t>  4907038	                  </a:t>
            </a:r>
            <a:r>
              <a:rPr lang="en-GB" sz="1200" b="1" dirty="0">
                <a:solidFill>
                  <a:srgbClr val="D42E12"/>
                </a:solidFill>
                <a:latin typeface="Arial" charset="0"/>
                <a:cs typeface="Times New Roman" charset="0"/>
              </a:rPr>
              <a:t>Location: Vito MC 939</a:t>
            </a:r>
            <a:r>
              <a:rPr lang="en-GB" sz="1200" dirty="0">
                <a:solidFill>
                  <a:srgbClr val="D42E12"/>
                </a:solidFill>
                <a:latin typeface="Arial" charset="0"/>
                <a:cs typeface="Times New Roman" charset="0"/>
              </a:rPr>
              <a:t>		</a:t>
            </a:r>
            <a:r>
              <a:rPr lang="en-GB" sz="1200" b="1" dirty="0">
                <a:solidFill>
                  <a:srgbClr val="D42E12"/>
                </a:solidFill>
                <a:latin typeface="Arial" charset="0"/>
                <a:cs typeface="Times New Roman" charset="0"/>
              </a:rPr>
              <a:t>Date: 3-7-2026</a:t>
            </a:r>
            <a:endParaRPr lang="en-GB" sz="1200" dirty="0">
              <a:solidFill>
                <a:srgbClr val="D42E12"/>
              </a:solidFill>
              <a:latin typeface="Arial" charset="0"/>
              <a:cs typeface="Times New Roman" charset="0"/>
            </a:endParaRPr>
          </a:p>
        </p:txBody>
      </p:sp>
      <p:sp>
        <p:nvSpPr>
          <p:cNvPr id="160797" name="Rectangle 29"/>
          <p:cNvSpPr>
            <a:spLocks noChangeArrowheads="1"/>
          </p:cNvSpPr>
          <p:nvPr/>
        </p:nvSpPr>
        <p:spPr bwMode="auto">
          <a:xfrm>
            <a:off x="0" y="1715739"/>
            <a:ext cx="4535488" cy="4735861"/>
          </a:xfrm>
          <a:prstGeom prst="rect">
            <a:avLst/>
          </a:prstGeom>
          <a:noFill/>
          <a:ln w="19050">
            <a:solidFill>
              <a:schemeClr val="accent2"/>
            </a:solidFill>
            <a:miter lim="800000"/>
            <a:headEnd/>
            <a:tailEnd/>
          </a:ln>
          <a:effectLst/>
        </p:spPr>
        <p:txBody>
          <a:bodyPr wrap="none" anchor="ctr"/>
          <a:lstStyle/>
          <a:p>
            <a:pPr fontAlgn="base">
              <a:spcBef>
                <a:spcPct val="0"/>
              </a:spcBef>
              <a:spcAft>
                <a:spcPct val="0"/>
              </a:spcAft>
            </a:pPr>
            <a:endParaRPr lang="en-US" sz="2400">
              <a:solidFill>
                <a:srgbClr val="595959"/>
              </a:solidFill>
              <a:cs typeface="Times New Roman" charset="0"/>
            </a:endParaRPr>
          </a:p>
        </p:txBody>
      </p:sp>
      <p:sp>
        <p:nvSpPr>
          <p:cNvPr id="160799" name="Text Box 31"/>
          <p:cNvSpPr txBox="1">
            <a:spLocks noChangeArrowheads="1"/>
          </p:cNvSpPr>
          <p:nvPr/>
        </p:nvSpPr>
        <p:spPr bwMode="auto">
          <a:xfrm>
            <a:off x="0" y="88900"/>
            <a:ext cx="9144000" cy="519113"/>
          </a:xfrm>
          <a:prstGeom prst="rect">
            <a:avLst/>
          </a:prstGeom>
          <a:noFill/>
          <a:ln w="9525">
            <a:noFill/>
            <a:miter lim="800000"/>
            <a:headEnd/>
            <a:tailEnd/>
          </a:ln>
          <a:effectLst/>
        </p:spPr>
        <p:txBody>
          <a:bodyPr>
            <a:spAutoFit/>
          </a:bodyPr>
          <a:lstStyle/>
          <a:p>
            <a:pPr algn="ctr" fontAlgn="base">
              <a:spcBef>
                <a:spcPct val="0"/>
              </a:spcBef>
              <a:spcAft>
                <a:spcPct val="0"/>
              </a:spcAft>
            </a:pPr>
            <a:r>
              <a:rPr lang="en-US" sz="2800" b="1" dirty="0">
                <a:solidFill>
                  <a:srgbClr val="FF3300"/>
                </a:solidFill>
                <a:latin typeface="Arial" panose="020B0604020202020204" pitchFamily="34" charset="0"/>
                <a:cs typeface="Arial" panose="020B0604020202020204" pitchFamily="34" charset="0"/>
              </a:rPr>
              <a:t>Early Learning Bulletin</a:t>
            </a:r>
          </a:p>
        </p:txBody>
      </p:sp>
      <p:sp>
        <p:nvSpPr>
          <p:cNvPr id="160801" name="Line 33"/>
          <p:cNvSpPr>
            <a:spLocks noChangeShapeType="1"/>
          </p:cNvSpPr>
          <p:nvPr/>
        </p:nvSpPr>
        <p:spPr bwMode="auto">
          <a:xfrm flipH="1">
            <a:off x="2794000" y="3276600"/>
            <a:ext cx="609600" cy="1028700"/>
          </a:xfrm>
          <a:prstGeom prst="line">
            <a:avLst/>
          </a:prstGeom>
          <a:noFill/>
          <a:ln w="28575">
            <a:solidFill>
              <a:schemeClr val="bg1"/>
            </a:solidFill>
            <a:round/>
            <a:headEnd/>
            <a:tailEnd type="triangle" w="med" len="med"/>
          </a:ln>
          <a:effectLst/>
        </p:spPr>
        <p:txBody>
          <a:bodyPr wrap="none" anchor="ctr"/>
          <a:lstStyle/>
          <a:p>
            <a:pPr fontAlgn="base">
              <a:spcBef>
                <a:spcPct val="0"/>
              </a:spcBef>
              <a:spcAft>
                <a:spcPct val="0"/>
              </a:spcAft>
            </a:pPr>
            <a:endParaRPr lang="en-US" sz="2400">
              <a:solidFill>
                <a:srgbClr val="595959"/>
              </a:solidFill>
              <a:cs typeface="Times New Roman" charset="0"/>
            </a:endParaRPr>
          </a:p>
        </p:txBody>
      </p:sp>
      <p:sp>
        <p:nvSpPr>
          <p:cNvPr id="160806" name="Text Box 38"/>
          <p:cNvSpPr txBox="1">
            <a:spLocks noChangeArrowheads="1"/>
          </p:cNvSpPr>
          <p:nvPr/>
        </p:nvSpPr>
        <p:spPr bwMode="auto">
          <a:xfrm>
            <a:off x="355600" y="5511800"/>
            <a:ext cx="1498600" cy="457200"/>
          </a:xfrm>
          <a:prstGeom prst="rect">
            <a:avLst/>
          </a:prstGeom>
          <a:noFill/>
          <a:ln w="9525">
            <a:noFill/>
            <a:miter lim="800000"/>
            <a:headEnd/>
            <a:tailEnd/>
          </a:ln>
          <a:effectLst/>
        </p:spPr>
        <p:txBody>
          <a:bodyPr>
            <a:spAutoFit/>
          </a:bodyPr>
          <a:lstStyle/>
          <a:p>
            <a:pPr fontAlgn="base">
              <a:spcBef>
                <a:spcPct val="50000"/>
              </a:spcBef>
              <a:spcAft>
                <a:spcPct val="0"/>
              </a:spcAft>
            </a:pPr>
            <a:r>
              <a:rPr lang="en-US" sz="2400">
                <a:solidFill>
                  <a:srgbClr val="FFFFFF"/>
                </a:solidFill>
                <a:cs typeface="Times New Roman" charset="0"/>
              </a:rPr>
              <a:t>Tape</a:t>
            </a:r>
          </a:p>
        </p:txBody>
      </p:sp>
      <p:sp>
        <p:nvSpPr>
          <p:cNvPr id="160807" name="Line 39"/>
          <p:cNvSpPr>
            <a:spLocks noChangeShapeType="1"/>
          </p:cNvSpPr>
          <p:nvPr/>
        </p:nvSpPr>
        <p:spPr bwMode="auto">
          <a:xfrm flipV="1">
            <a:off x="1079500" y="4546600"/>
            <a:ext cx="723900" cy="1079500"/>
          </a:xfrm>
          <a:prstGeom prst="line">
            <a:avLst/>
          </a:prstGeom>
          <a:noFill/>
          <a:ln w="28575">
            <a:solidFill>
              <a:schemeClr val="bg1"/>
            </a:solidFill>
            <a:round/>
            <a:headEnd/>
            <a:tailEnd type="triangle" w="med" len="med"/>
          </a:ln>
          <a:effectLst/>
        </p:spPr>
        <p:txBody>
          <a:bodyPr wrap="none" anchor="ctr"/>
          <a:lstStyle/>
          <a:p>
            <a:pPr fontAlgn="base">
              <a:spcBef>
                <a:spcPct val="0"/>
              </a:spcBef>
              <a:spcAft>
                <a:spcPct val="0"/>
              </a:spcAft>
            </a:pPr>
            <a:endParaRPr lang="en-US" sz="2400">
              <a:solidFill>
                <a:srgbClr val="595959"/>
              </a:solidFill>
              <a:cs typeface="Times New Roman" charset="0"/>
            </a:endParaRPr>
          </a:p>
        </p:txBody>
      </p:sp>
      <p:sp>
        <p:nvSpPr>
          <p:cNvPr id="160798" name="Text Box 30"/>
          <p:cNvSpPr txBox="1">
            <a:spLocks noChangeArrowheads="1"/>
          </p:cNvSpPr>
          <p:nvPr/>
        </p:nvSpPr>
        <p:spPr bwMode="auto">
          <a:xfrm>
            <a:off x="345619" y="6421071"/>
            <a:ext cx="8470900" cy="276999"/>
          </a:xfrm>
          <a:prstGeom prst="rect">
            <a:avLst/>
          </a:prstGeom>
          <a:noFill/>
          <a:ln w="9525">
            <a:noFill/>
            <a:miter lim="800000"/>
            <a:headEnd/>
            <a:tailEnd/>
          </a:ln>
          <a:effectLst/>
        </p:spPr>
        <p:txBody>
          <a:bodyPr>
            <a:spAutoFit/>
          </a:bodyPr>
          <a:lstStyle/>
          <a:p>
            <a:pPr fontAlgn="base">
              <a:spcBef>
                <a:spcPct val="0"/>
              </a:spcBef>
              <a:spcAft>
                <a:spcPct val="0"/>
              </a:spcAft>
            </a:pPr>
            <a:r>
              <a:rPr lang="en-US" sz="1200" b="1" dirty="0">
                <a:solidFill>
                  <a:srgbClr val="FF3300"/>
                </a:solidFill>
                <a:latin typeface="Arial" charset="0"/>
                <a:cs typeface="Times New Roman" charset="0"/>
              </a:rPr>
              <a:t>This Learning Bulletin provides preliminary learnings.  For internal use only.</a:t>
            </a:r>
          </a:p>
        </p:txBody>
      </p:sp>
      <p:sp>
        <p:nvSpPr>
          <p:cNvPr id="9" name="Oval 8"/>
          <p:cNvSpPr/>
          <p:nvPr/>
        </p:nvSpPr>
        <p:spPr>
          <a:xfrm>
            <a:off x="11353800" y="2165350"/>
            <a:ext cx="45719" cy="4571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CBCD635-0ACD-1A9E-9B91-59EA0486FFBC}"/>
              </a:ext>
            </a:extLst>
          </p:cNvPr>
          <p:cNvPicPr>
            <a:picLocks noChangeAspect="1"/>
          </p:cNvPicPr>
          <p:nvPr/>
        </p:nvPicPr>
        <p:blipFill>
          <a:blip r:embed="rId3"/>
          <a:stretch>
            <a:fillRect/>
          </a:stretch>
        </p:blipFill>
        <p:spPr>
          <a:xfrm>
            <a:off x="1858962" y="1865045"/>
            <a:ext cx="2674937" cy="2356438"/>
          </a:xfrm>
          <a:prstGeom prst="rect">
            <a:avLst/>
          </a:prstGeom>
        </p:spPr>
      </p:pic>
      <p:pic>
        <p:nvPicPr>
          <p:cNvPr id="8" name="Picture 7">
            <a:extLst>
              <a:ext uri="{FF2B5EF4-FFF2-40B4-BE49-F238E27FC236}">
                <a16:creationId xmlns:a16="http://schemas.microsoft.com/office/drawing/2014/main" id="{CD42B778-EB2D-3A25-AEBD-3847ECDB1A52}"/>
              </a:ext>
            </a:extLst>
          </p:cNvPr>
          <p:cNvPicPr>
            <a:picLocks noChangeAspect="1"/>
          </p:cNvPicPr>
          <p:nvPr/>
        </p:nvPicPr>
        <p:blipFill>
          <a:blip r:embed="rId4"/>
          <a:stretch>
            <a:fillRect/>
          </a:stretch>
        </p:blipFill>
        <p:spPr>
          <a:xfrm>
            <a:off x="192089" y="1839642"/>
            <a:ext cx="1738543" cy="2356437"/>
          </a:xfrm>
          <a:prstGeom prst="rect">
            <a:avLst/>
          </a:prstGeom>
        </p:spPr>
      </p:pic>
      <p:pic>
        <p:nvPicPr>
          <p:cNvPr id="11" name="Picture 10">
            <a:extLst>
              <a:ext uri="{FF2B5EF4-FFF2-40B4-BE49-F238E27FC236}">
                <a16:creationId xmlns:a16="http://schemas.microsoft.com/office/drawing/2014/main" id="{18C85FD7-B5DA-3032-E803-7D8D0418F749}"/>
              </a:ext>
            </a:extLst>
          </p:cNvPr>
          <p:cNvPicPr>
            <a:picLocks noChangeAspect="1"/>
          </p:cNvPicPr>
          <p:nvPr/>
        </p:nvPicPr>
        <p:blipFill>
          <a:blip r:embed="rId5"/>
          <a:stretch>
            <a:fillRect/>
          </a:stretch>
        </p:blipFill>
        <p:spPr>
          <a:xfrm>
            <a:off x="52388" y="4438283"/>
            <a:ext cx="4468811" cy="1956662"/>
          </a:xfrm>
          <a:prstGeom prst="rect">
            <a:avLst/>
          </a:prstGeom>
        </p:spPr>
      </p:pic>
      <p:sp>
        <p:nvSpPr>
          <p:cNvPr id="13" name="TextBox 12">
            <a:extLst>
              <a:ext uri="{FF2B5EF4-FFF2-40B4-BE49-F238E27FC236}">
                <a16:creationId xmlns:a16="http://schemas.microsoft.com/office/drawing/2014/main" id="{07B10845-02EC-C77A-0441-CFF0DE70BBC9}"/>
              </a:ext>
            </a:extLst>
          </p:cNvPr>
          <p:cNvSpPr txBox="1"/>
          <p:nvPr/>
        </p:nvSpPr>
        <p:spPr>
          <a:xfrm>
            <a:off x="3352800" y="2396362"/>
            <a:ext cx="30480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38667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5EF1B7-0DEB-4321-9F6B-615591033CD0}">
  <ds:schemaRefs>
    <ds:schemaRef ds:uri="http://schemas.microsoft.com/sharepoint/v3/contenttype/forms"/>
  </ds:schemaRefs>
</ds:datastoreItem>
</file>

<file path=customXml/itemProps2.xml><?xml version="1.0" encoding="utf-8"?>
<ds:datastoreItem xmlns:ds="http://schemas.openxmlformats.org/officeDocument/2006/customXml" ds:itemID="{12FCCCED-FA08-41B1-B42C-2CB9D80EA90C}">
  <ds:schemaRefs>
    <ds:schemaRef ds:uri="http://schemas.openxmlformats.org/package/2006/metadata/core-properties"/>
    <ds:schemaRef ds:uri="http://www.w3.org/XML/1998/namespace"/>
    <ds:schemaRef ds:uri="http://purl.org/dc/terms/"/>
    <ds:schemaRef ds:uri="http://purl.org/dc/elements/1.1/"/>
    <ds:schemaRef ds:uri="http://schemas.microsoft.com/office/2006/documentManagement/types"/>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114A57F8-8D89-4DF3-A4B0-F7585DBD49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Metadata/LabelInfo.xml><?xml version="1.0" encoding="utf-8"?>
<clbl:labelList xmlns:clbl="http://schemas.microsoft.com/office/2020/mipLabelMetadata">
  <clbl:label id="{d0cb1e24-a0e2-4a4c-9340-733297c9cd7c}" enabled="1" method="Privileged" siteId="{db1e96a8-a3da-442a-930b-235cac24cd5c}" removed="0"/>
</clbl:labelList>
</file>

<file path=docProps/app.xml><?xml version="1.0" encoding="utf-8"?>
<Properties xmlns="http://schemas.openxmlformats.org/officeDocument/2006/extended-properties" xmlns:vt="http://schemas.openxmlformats.org/officeDocument/2006/docPropsVTypes">
  <TotalTime>1456</TotalTime>
  <Words>256</Words>
  <Application>Microsoft Office PowerPoint</Application>
  <PresentationFormat>On-screen Show (4:3)</PresentationFormat>
  <Paragraphs>14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Tahoma</vt:lpstr>
      <vt:lpstr>Times New Roman</vt:lpstr>
      <vt:lpstr>Office Theme</vt:lpstr>
      <vt:lpstr>PowerPoint Presentation</vt:lpstr>
    </vt:vector>
  </TitlesOfParts>
  <Company>Shell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Perilloux, Robert SEPCO-UAD/S/D</dc:creator>
  <cp:lastModifiedBy>Lee, Steve SEPCO-IUD/P/SO</cp:lastModifiedBy>
  <cp:revision>12</cp:revision>
  <dcterms:created xsi:type="dcterms:W3CDTF">2017-03-27T15:35:03Z</dcterms:created>
  <dcterms:modified xsi:type="dcterms:W3CDTF">2026-03-12T22:57:02Z</dcterms:modified>
</cp:coreProperties>
</file>